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36"/>
  </p:notesMasterIdLst>
  <p:handoutMasterIdLst>
    <p:handoutMasterId r:id="rId37"/>
  </p:handoutMasterIdLst>
  <p:sldIdLst>
    <p:sldId id="603" r:id="rId6"/>
    <p:sldId id="2417" r:id="rId7"/>
    <p:sldId id="2432" r:id="rId8"/>
    <p:sldId id="259" r:id="rId9"/>
    <p:sldId id="2399" r:id="rId10"/>
    <p:sldId id="2402" r:id="rId11"/>
    <p:sldId id="2418" r:id="rId12"/>
    <p:sldId id="2403" r:id="rId13"/>
    <p:sldId id="2419" r:id="rId14"/>
    <p:sldId id="2420" r:id="rId15"/>
    <p:sldId id="2421" r:id="rId16"/>
    <p:sldId id="2404" r:id="rId17"/>
    <p:sldId id="2401" r:id="rId18"/>
    <p:sldId id="2405" r:id="rId19"/>
    <p:sldId id="2422" r:id="rId20"/>
    <p:sldId id="2406" r:id="rId21"/>
    <p:sldId id="2407" r:id="rId22"/>
    <p:sldId id="2424" r:id="rId23"/>
    <p:sldId id="2409" r:id="rId24"/>
    <p:sldId id="2426" r:id="rId25"/>
    <p:sldId id="2427" r:id="rId26"/>
    <p:sldId id="2410" r:id="rId27"/>
    <p:sldId id="2429" r:id="rId28"/>
    <p:sldId id="2430" r:id="rId29"/>
    <p:sldId id="2411" r:id="rId30"/>
    <p:sldId id="2412" r:id="rId31"/>
    <p:sldId id="2431" r:id="rId32"/>
    <p:sldId id="2414" r:id="rId33"/>
    <p:sldId id="582" r:id="rId34"/>
    <p:sldId id="2398" r:id="rId3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221815"/>
    <a:srgbClr val="1D1D1A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3" autoAdjust="0"/>
    <p:restoredTop sz="96291" autoAdjust="0"/>
  </p:normalViewPr>
  <p:slideViewPr>
    <p:cSldViewPr snapToGrid="0" snapToObjects="1">
      <p:cViewPr varScale="1">
        <p:scale>
          <a:sx n="124" d="100"/>
          <a:sy n="124" d="100"/>
        </p:scale>
        <p:origin x="208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7954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392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6443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10574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971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87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8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f8EPSBZU7Y&amp;t=1s" TargetMode="External"/><Relationship Id="rId2" Type="http://schemas.openxmlformats.org/officeDocument/2006/relationships/hyperlink" Target="https://www.youtube.com/embed/Jf8EPSBZU7Y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2F952D-AA5C-FECB-E798-BD71DF365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8971"/>
            <a:ext cx="12192000" cy="6858000"/>
          </a:xfrm>
          <a:prstGeom prst="rect">
            <a:avLst/>
          </a:prstGeom>
        </p:spPr>
      </p:pic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055741"/>
            <a:ext cx="2624138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66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8280" y="5152491"/>
            <a:ext cx="895099" cy="895099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640455"/>
            <a:ext cx="12196763" cy="2456381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1524001"/>
            <a:ext cx="10607784" cy="428089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</a:rPr>
              <a:t>十万卡</a:t>
            </a:r>
            <a:r>
              <a:rPr lang="en-US" altLang="zh-CN" sz="8800" dirty="0">
                <a:solidFill>
                  <a:schemeClr val="tx2"/>
                </a:solidFill>
              </a:rPr>
              <a:t>AI</a:t>
            </a:r>
            <a:r>
              <a:rPr lang="zh-CN" altLang="en-US" sz="8800" dirty="0">
                <a:solidFill>
                  <a:schemeClr val="tx2"/>
                </a:solidFill>
              </a:rPr>
              <a:t>集群思考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7804F8-3B87-9C25-268D-F68D7EB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网络计算能力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9B7D16D-BA2A-8EEA-75AB-D18B0D904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DPU </a:t>
            </a:r>
            <a:r>
              <a:rPr lang="zh-CN" altLang="en-US" dirty="0"/>
              <a:t>上实现存储后端接口，基于 </a:t>
            </a:r>
            <a:r>
              <a:rPr lang="en" altLang="zh-CN" dirty="0"/>
              <a:t>RDMA</a:t>
            </a:r>
            <a:r>
              <a:rPr lang="zh-CN" altLang="en-US" dirty="0"/>
              <a:t> 网络功能连接块存储集群、对象存储集群、文件存储集群及文件存储集群</a:t>
            </a:r>
            <a:endParaRPr lang="en-US" altLang="zh-CN" dirty="0"/>
          </a:p>
          <a:p>
            <a:r>
              <a:rPr lang="zh-CN" altLang="en-US" dirty="0"/>
              <a:t>降低多机多卡间端到端通信时延，提升多机间端到端通信带宽，构建节点间数据交换的高速通道</a:t>
            </a:r>
            <a:endParaRPr lang="en-US" altLang="zh-CN" dirty="0"/>
          </a:p>
          <a:p>
            <a:r>
              <a:rPr lang="en" altLang="zh-CN" dirty="0"/>
              <a:t>AI </a:t>
            </a:r>
            <a:r>
              <a:rPr lang="zh-CN" altLang="en-US" dirty="0"/>
              <a:t>计算场景流量特征是流数少、单流带宽大，端口级负载均衡技术或算网协同负载均衡技术能提提供姮好的吞吐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219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32CB64-FF03-3995-A52D-1C296AF7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智能管控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A6C82F-6803-B7D1-ED33-A654F2024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统一对计算、存储、网络、光模块等进行资源、性能、告警、日志、拓扑等信息采集</a:t>
            </a:r>
            <a:endParaRPr lang="en-US" altLang="zh-CN" dirty="0"/>
          </a:p>
          <a:p>
            <a:r>
              <a:rPr lang="zh-CN" altLang="en-US" dirty="0"/>
              <a:t>提供资源管理、服务编排、监控、作业运维等功能，实现 </a:t>
            </a:r>
            <a:r>
              <a:rPr lang="en-US" altLang="zh-CN" dirty="0"/>
              <a:t>AI</a:t>
            </a:r>
            <a:r>
              <a:rPr lang="zh-CN" altLang="en-US" dirty="0"/>
              <a:t> 集群智能运维</a:t>
            </a:r>
            <a:endParaRPr lang="en-US" altLang="zh-CN" dirty="0"/>
          </a:p>
          <a:p>
            <a:r>
              <a:rPr lang="zh-CN" altLang="en-US" dirty="0"/>
              <a:t>环境健康检查、作业故障诊断、集群环境</a:t>
            </a:r>
            <a:r>
              <a:rPr lang="en-US" altLang="zh-CN" dirty="0"/>
              <a:t>/</a:t>
            </a:r>
            <a:r>
              <a:rPr lang="zh-CN" altLang="en-US" dirty="0"/>
              <a:t>资源管理、服务器管理以及监控分析等云化能力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793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algn="ctr">
              <a:buClr>
                <a:srgbClr val="C00000"/>
              </a:buClr>
            </a:pPr>
            <a:r>
              <a:rPr lang="zh-CN" altLang="en-US" sz="8800" b="1" i="0" dirty="0">
                <a:solidFill>
                  <a:schemeClr val="bg1"/>
                </a:solidFill>
                <a:effectLst/>
                <a:latin typeface="+mj-ea"/>
                <a:ea typeface="+mj-ea"/>
                <a:cs typeface="FUTURA MEDIUM" panose="020B0602020204020303" pitchFamily="34" charset="-79"/>
              </a:rPr>
              <a:t>功耗挑战</a:t>
            </a:r>
            <a:endParaRPr lang="en-US" altLang="zh-CN" sz="8800" b="1" dirty="0">
              <a:solidFill>
                <a:schemeClr val="bg1"/>
              </a:solidFill>
              <a:latin typeface="+mj-ea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834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B9F354-2110-E559-9613-EBF023F9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耗电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75E9D0-58A7-3968-4CF1-C381667413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十万卡 </a:t>
            </a:r>
            <a:r>
              <a:rPr lang="en-US" altLang="zh-CN" dirty="0"/>
              <a:t>AI</a:t>
            </a:r>
            <a:r>
              <a:rPr lang="zh-CN" altLang="en-US" dirty="0"/>
              <a:t> 集群资本支出 </a:t>
            </a:r>
            <a:r>
              <a:rPr lang="en-US" altLang="zh-CN" dirty="0"/>
              <a:t>&gt;40 </a:t>
            </a:r>
            <a:r>
              <a:rPr lang="zh-CN" altLang="en-US" dirty="0"/>
              <a:t>亿刀， </a:t>
            </a:r>
            <a:r>
              <a:rPr lang="en" altLang="zh-CN" dirty="0"/>
              <a:t>AI </a:t>
            </a:r>
            <a:r>
              <a:rPr lang="zh-CN" altLang="en-US" dirty="0"/>
              <a:t>集群通过集中部署来利用芯片与芯片间高速网络能力，因此受到 </a:t>
            </a:r>
            <a:r>
              <a:rPr lang="en-US" altLang="zh-CN" dirty="0"/>
              <a:t>IDC</a:t>
            </a:r>
            <a:r>
              <a:rPr lang="zh-CN" altLang="en-US" dirty="0"/>
              <a:t> 功耗和电力不足严重限制。</a:t>
            </a:r>
            <a:endParaRPr lang="en-US" altLang="zh-CN" dirty="0"/>
          </a:p>
          <a:p>
            <a:r>
              <a:rPr lang="zh-CN" altLang="en-US" dirty="0"/>
              <a:t>一个 </a:t>
            </a:r>
            <a:r>
              <a:rPr lang="en-US" altLang="zh-CN" dirty="0"/>
              <a:t>10 </a:t>
            </a:r>
            <a:r>
              <a:rPr lang="zh-CN" altLang="en-US" dirty="0"/>
              <a:t>万卡 </a:t>
            </a:r>
            <a:r>
              <a:rPr lang="en-US" altLang="zh-CN" dirty="0"/>
              <a:t>AI</a:t>
            </a:r>
            <a:r>
              <a:rPr lang="en" altLang="zh-CN" dirty="0"/>
              <a:t> </a:t>
            </a:r>
            <a:r>
              <a:rPr lang="zh-CN" altLang="en-US" dirty="0"/>
              <a:t>集群需要 </a:t>
            </a:r>
            <a:r>
              <a:rPr lang="en-US" altLang="zh-CN" dirty="0"/>
              <a:t>&gt;150</a:t>
            </a:r>
            <a:r>
              <a:rPr lang="en" altLang="zh-CN" dirty="0"/>
              <a:t>MW </a:t>
            </a:r>
            <a:r>
              <a:rPr lang="zh-CN" altLang="en-US" dirty="0"/>
              <a:t>功耗容量，并且每年耗费 </a:t>
            </a:r>
            <a:r>
              <a:rPr lang="en-US" altLang="zh-CN" dirty="0"/>
              <a:t>1.59 </a:t>
            </a:r>
            <a:r>
              <a:rPr lang="en" altLang="zh-CN" dirty="0" err="1"/>
              <a:t>TWh</a:t>
            </a:r>
            <a:r>
              <a:rPr lang="en" altLang="zh-CN" dirty="0"/>
              <a:t> </a:t>
            </a:r>
            <a:r>
              <a:rPr lang="zh-CN" altLang="en-US" dirty="0"/>
              <a:t>电量，按 </a:t>
            </a:r>
            <a:r>
              <a:rPr lang="en-US" altLang="zh-CN" dirty="0"/>
              <a:t>0.078 $/kw</a:t>
            </a:r>
            <a:r>
              <a:rPr lang="zh-CN" altLang="en-US" dirty="0"/>
              <a:t> 标准费率来计算，每年电费高达 </a:t>
            </a:r>
            <a:r>
              <a:rPr lang="en-US" altLang="zh-CN" dirty="0"/>
              <a:t>1.239 </a:t>
            </a:r>
            <a:r>
              <a:rPr lang="zh-CN" altLang="en-US" dirty="0"/>
              <a:t>亿刀。</a:t>
            </a:r>
          </a:p>
        </p:txBody>
      </p:sp>
      <p:pic>
        <p:nvPicPr>
          <p:cNvPr id="1026" name="Picture 2" descr="图片">
            <a:extLst>
              <a:ext uri="{FF2B5EF4-FFF2-40B4-BE49-F238E27FC236}">
                <a16:creationId xmlns:a16="http://schemas.microsoft.com/office/drawing/2014/main" id="{21887629-8F60-01ED-8BBD-7E94E377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777" y="3462294"/>
            <a:ext cx="6565188" cy="289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7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D289D3-AF41-08B8-9178-2876154B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还是耗电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236C60-7222-6973-4668-7D5492388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单卡 </a:t>
            </a:r>
            <a:r>
              <a:rPr lang="en" altLang="zh-CN" dirty="0"/>
              <a:t>GPU </a:t>
            </a:r>
            <a:r>
              <a:rPr lang="zh-CN" altLang="en-US" dirty="0"/>
              <a:t>能耗为 </a:t>
            </a:r>
            <a:r>
              <a:rPr lang="en-US" altLang="zh-CN" dirty="0"/>
              <a:t>700</a:t>
            </a:r>
            <a:r>
              <a:rPr lang="en" altLang="zh-CN" dirty="0"/>
              <a:t>W</a:t>
            </a:r>
            <a:r>
              <a:rPr lang="zh-CN" altLang="en" dirty="0"/>
              <a:t>，</a:t>
            </a:r>
            <a:r>
              <a:rPr lang="zh-CN" altLang="en-US" dirty="0"/>
              <a:t>每个 </a:t>
            </a:r>
            <a:r>
              <a:rPr lang="en" altLang="zh-CN" dirty="0"/>
              <a:t>H100 </a:t>
            </a:r>
            <a:r>
              <a:rPr lang="zh-CN" altLang="en" dirty="0"/>
              <a:t>节点</a:t>
            </a:r>
            <a:r>
              <a:rPr lang="zh-CN" altLang="en-US" dirty="0"/>
              <a:t>，</a:t>
            </a:r>
            <a:r>
              <a:rPr lang="en" altLang="zh-CN" dirty="0"/>
              <a:t>CPU</a:t>
            </a:r>
            <a:r>
              <a:rPr lang="zh-CN" altLang="en" dirty="0"/>
              <a:t>、</a:t>
            </a:r>
            <a:r>
              <a:rPr lang="zh-CN" altLang="en-US" dirty="0"/>
              <a:t>网络接口卡（</a:t>
            </a:r>
            <a:r>
              <a:rPr lang="en" altLang="zh-CN" dirty="0"/>
              <a:t>NIC</a:t>
            </a:r>
            <a:r>
              <a:rPr lang="zh-CN" altLang="en" dirty="0"/>
              <a:t>）</a:t>
            </a:r>
            <a:r>
              <a:rPr lang="zh-CN" altLang="en-US" dirty="0"/>
              <a:t>和电源装置（</a:t>
            </a:r>
            <a:r>
              <a:rPr lang="en" altLang="zh-CN" dirty="0"/>
              <a:t>PSU</a:t>
            </a:r>
            <a:r>
              <a:rPr lang="zh-CN" altLang="en" dirty="0"/>
              <a:t>）</a:t>
            </a:r>
            <a:r>
              <a:rPr lang="zh-CN" altLang="en-US" dirty="0"/>
              <a:t>额外增加每 </a:t>
            </a:r>
            <a:r>
              <a:rPr lang="en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400~500</a:t>
            </a:r>
            <a:r>
              <a:rPr lang="en" altLang="zh-CN" dirty="0"/>
              <a:t>W</a:t>
            </a:r>
            <a:endParaRPr lang="en-US" altLang="zh-CN" dirty="0"/>
          </a:p>
          <a:p>
            <a:pPr algn="just"/>
            <a:r>
              <a:rPr lang="zh-CN" altLang="en" dirty="0"/>
              <a:t>节点外</a:t>
            </a:r>
            <a:r>
              <a:rPr lang="zh-CN" altLang="en-US" dirty="0"/>
              <a:t>，</a:t>
            </a:r>
            <a:r>
              <a:rPr lang="en" altLang="zh-CN" dirty="0"/>
              <a:t>AI</a:t>
            </a:r>
            <a:r>
              <a:rPr lang="zh-CN" altLang="en-US" dirty="0"/>
              <a:t> 集群还需存储服务器、网络交换机、</a:t>
            </a:r>
            <a:r>
              <a:rPr lang="en" altLang="zh-CN" dirty="0"/>
              <a:t>CPU </a:t>
            </a:r>
            <a:r>
              <a:rPr lang="zh-CN" altLang="en-US" dirty="0"/>
              <a:t>节点、光模块和其他设备，总能耗约占 </a:t>
            </a:r>
            <a:r>
              <a:rPr lang="en" altLang="zh-CN" dirty="0"/>
              <a:t>IT </a:t>
            </a:r>
            <a:r>
              <a:rPr lang="zh-CN" altLang="en-US" dirty="0"/>
              <a:t>能耗 </a:t>
            </a:r>
            <a:r>
              <a:rPr lang="en-US" altLang="zh-CN" dirty="0"/>
              <a:t>10%</a:t>
            </a:r>
          </a:p>
          <a:p>
            <a:pPr algn="just"/>
            <a:r>
              <a:rPr lang="zh-CN" altLang="en-US" dirty="0"/>
              <a:t>建设 </a:t>
            </a:r>
            <a:r>
              <a:rPr lang="en-US" altLang="zh-CN" dirty="0"/>
              <a:t>10 </a:t>
            </a:r>
            <a:r>
              <a:rPr lang="zh-CN" altLang="en-US" dirty="0"/>
              <a:t>万卡 </a:t>
            </a:r>
            <a:r>
              <a:rPr lang="en" altLang="zh-CN" dirty="0"/>
              <a:t>AI </a:t>
            </a:r>
            <a:r>
              <a:rPr lang="zh-CN" altLang="en-US" dirty="0"/>
              <a:t>集群时，通常指一片园区内部署，而不是单栋建筑内部署。</a:t>
            </a:r>
            <a:r>
              <a:rPr lang="en" altLang="zh-CN" dirty="0" err="1"/>
              <a:t>xAI</a:t>
            </a:r>
            <a:r>
              <a:rPr lang="en" altLang="zh-CN" dirty="0"/>
              <a:t> </a:t>
            </a:r>
            <a:r>
              <a:rPr lang="zh-CN" altLang="en-US" dirty="0"/>
              <a:t>将田纳西州孟菲斯旧工厂改造成智算中心</a:t>
            </a:r>
          </a:p>
        </p:txBody>
      </p:sp>
    </p:spTree>
    <p:extLst>
      <p:ext uri="{BB962C8B-B14F-4D97-AF65-F5344CB8AC3E}">
        <p14:creationId xmlns:p14="http://schemas.microsoft.com/office/powerpoint/2010/main" val="309521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algn="ctr">
              <a:buClr>
                <a:srgbClr val="C00000"/>
              </a:buClr>
            </a:pPr>
            <a:r>
              <a:rPr lang="zh-CN" altLang="en-US" sz="8800" b="1" i="0" dirty="0">
                <a:solidFill>
                  <a:schemeClr val="bg1"/>
                </a:solidFill>
                <a:effectLst/>
                <a:latin typeface="+mj-ea"/>
                <a:ea typeface="+mj-ea"/>
                <a:cs typeface="FUTURA MEDIUM" panose="020B0602020204020303" pitchFamily="34" charset="-79"/>
              </a:rPr>
              <a:t>网络互联挑战</a:t>
            </a:r>
            <a:endParaRPr lang="en-US" altLang="zh-CN" sz="8800" b="1" dirty="0">
              <a:solidFill>
                <a:schemeClr val="bg1"/>
              </a:solidFill>
              <a:latin typeface="+mj-ea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93677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D289D3-AF41-08B8-9178-2876154B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光模块传输距离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236C60-7222-6973-4668-7D5492388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AI</a:t>
            </a:r>
            <a:r>
              <a:rPr lang="zh-CN" altLang="en-US" dirty="0"/>
              <a:t> 集群通过光模块互联，而光模块成本与覆盖范围成正比：</a:t>
            </a:r>
            <a:endParaRPr lang="en-US" altLang="zh-CN" dirty="0"/>
          </a:p>
          <a:p>
            <a:pPr lvl="1" algn="just"/>
            <a:r>
              <a:rPr lang="zh-CN" altLang="en-US" dirty="0"/>
              <a:t>多模</a:t>
            </a:r>
            <a:r>
              <a:rPr lang="en-US" altLang="zh-CN" dirty="0"/>
              <a:t> </a:t>
            </a:r>
            <a:r>
              <a:rPr lang="en" altLang="zh-CN" dirty="0"/>
              <a:t>SR </a:t>
            </a:r>
            <a:r>
              <a:rPr lang="zh-CN" altLang="en-US" dirty="0"/>
              <a:t>和 </a:t>
            </a:r>
            <a:r>
              <a:rPr lang="en" altLang="zh-CN" dirty="0"/>
              <a:t>AOC </a:t>
            </a:r>
            <a:r>
              <a:rPr lang="zh-CN" altLang="en-US" dirty="0"/>
              <a:t>光模块支持 </a:t>
            </a:r>
            <a:r>
              <a:rPr lang="en-US" altLang="zh-CN" dirty="0"/>
              <a:t>~50m</a:t>
            </a:r>
            <a:r>
              <a:rPr lang="zh-CN" altLang="en-US" dirty="0"/>
              <a:t> 传输距离，长距离单模</a:t>
            </a:r>
            <a:r>
              <a:rPr lang="en-US" altLang="zh-CN" dirty="0"/>
              <a:t> </a:t>
            </a:r>
            <a:r>
              <a:rPr lang="en" altLang="zh-CN" dirty="0"/>
              <a:t>DR </a:t>
            </a:r>
            <a:r>
              <a:rPr lang="zh-CN" altLang="en-US" dirty="0"/>
              <a:t>和 </a:t>
            </a:r>
            <a:r>
              <a:rPr lang="en" altLang="zh-CN" dirty="0"/>
              <a:t>FR </a:t>
            </a:r>
            <a:r>
              <a:rPr lang="zh-CN" altLang="en-US" dirty="0"/>
              <a:t>光模块支持 </a:t>
            </a:r>
            <a:r>
              <a:rPr lang="en-US" altLang="zh-CN" dirty="0"/>
              <a:t>500m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2km</a:t>
            </a:r>
            <a:r>
              <a:rPr lang="zh-CN" altLang="en-US" dirty="0"/>
              <a:t> 信号</a:t>
            </a:r>
            <a:endParaRPr lang="en-US" altLang="zh-CN" dirty="0"/>
          </a:p>
          <a:p>
            <a:pPr lvl="1" algn="just"/>
            <a:r>
              <a:rPr lang="en-US" altLang="zh-CN" dirty="0"/>
              <a:t>DR</a:t>
            </a:r>
            <a:r>
              <a:rPr lang="zh-CN" altLang="en-US" dirty="0"/>
              <a:t> 是 </a:t>
            </a:r>
            <a:r>
              <a:rPr lang="en-US" altLang="zh-CN" dirty="0"/>
              <a:t>SR</a:t>
            </a:r>
            <a:r>
              <a:rPr lang="zh-CN" altLang="en-US" dirty="0"/>
              <a:t> 多模光模块 </a:t>
            </a:r>
            <a:r>
              <a:rPr lang="en-US" altLang="zh-CN" dirty="0"/>
              <a:t>~2.5 </a:t>
            </a:r>
            <a:r>
              <a:rPr lang="zh-CN" altLang="en-US" dirty="0"/>
              <a:t>倍成本，园区级相干光模块传输距离能 </a:t>
            </a:r>
            <a:r>
              <a:rPr lang="en-US" altLang="zh-CN" dirty="0"/>
              <a:t>&gt;2 </a:t>
            </a:r>
            <a:r>
              <a:rPr lang="zh-CN" altLang="en-US" dirty="0"/>
              <a:t>千米，但价格 </a:t>
            </a:r>
            <a:r>
              <a:rPr lang="en-US" altLang="zh-CN" dirty="0"/>
              <a:t>&gt;10 </a:t>
            </a:r>
            <a:r>
              <a:rPr lang="zh-CN" altLang="en-US" dirty="0"/>
              <a:t>倍以上</a:t>
            </a:r>
            <a:endParaRPr lang="en-US" altLang="zh-CN" dirty="0"/>
          </a:p>
          <a:p>
            <a:pPr marL="239106" lvl="1" indent="0">
              <a:buNone/>
            </a:pP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7DF790-80E0-0106-CE34-67BD5B6F8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11" y="2978085"/>
            <a:ext cx="5433728" cy="35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943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BC9DD02-C44A-5D7B-8BAA-74FF6E95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岛内和岛外互联的选择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6B1D2F-4E8C-B9A0-BF96-BF80502D06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" altLang="zh-CN" dirty="0"/>
              <a:t>H100 </a:t>
            </a:r>
            <a:r>
              <a:rPr lang="zh-CN" altLang="en-US" dirty="0"/>
              <a:t>小集群通常只使用多模光模块，通过一到两层交换机网络实现 </a:t>
            </a:r>
            <a:r>
              <a:rPr lang="en-US" altLang="zh-CN" dirty="0"/>
              <a:t>400</a:t>
            </a:r>
            <a:r>
              <a:rPr lang="en" altLang="zh-CN" dirty="0"/>
              <a:t>G </a:t>
            </a:r>
            <a:r>
              <a:rPr lang="zh-CN" altLang="en-US" dirty="0"/>
              <a:t>带宽卡间互联</a:t>
            </a:r>
            <a:endParaRPr lang="en-US" altLang="zh-CN" dirty="0"/>
          </a:p>
          <a:p>
            <a:pPr algn="just"/>
            <a:r>
              <a:rPr lang="zh-CN" altLang="en-US" dirty="0"/>
              <a:t>一般每栋楼包含一个或多个计算节点，它们之间用铜缆和多模光模块进行连接</a:t>
            </a:r>
            <a:endParaRPr lang="en-US" altLang="zh-CN" dirty="0"/>
          </a:p>
          <a:p>
            <a:pPr algn="just"/>
            <a:r>
              <a:rPr lang="zh-CN" altLang="en-US" dirty="0"/>
              <a:t>较长距离光模块来实现岛（</a:t>
            </a:r>
            <a:r>
              <a:rPr lang="en" altLang="zh-CN" dirty="0"/>
              <a:t>island</a:t>
            </a:r>
            <a:r>
              <a:rPr lang="zh-CN" altLang="en" dirty="0"/>
              <a:t>）</a:t>
            </a:r>
            <a:r>
              <a:rPr lang="zh-CN" altLang="en-US" dirty="0"/>
              <a:t>际互连，计算岛内具备高速带宽，计算岛外带宽较低</a:t>
            </a:r>
          </a:p>
        </p:txBody>
      </p:sp>
      <p:pic>
        <p:nvPicPr>
          <p:cNvPr id="3074" name="Picture 2" descr="图片">
            <a:extLst>
              <a:ext uri="{FF2B5EF4-FFF2-40B4-BE49-F238E27FC236}">
                <a16:creationId xmlns:a16="http://schemas.microsoft.com/office/drawing/2014/main" id="{922FF07C-1363-4026-2C3B-DCB4D03A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95" y="3085095"/>
            <a:ext cx="8863952" cy="32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47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F2E72DD-8265-4418-B9E3-7DB03C5A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4274"/>
            <a:ext cx="12196763" cy="61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D30241-ECFE-9066-4DAB-FB6C9F0E2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43" y="5414482"/>
            <a:ext cx="10963473" cy="1038854"/>
          </a:xfrm>
        </p:spPr>
        <p:txBody>
          <a:bodyPr/>
          <a:lstStyle/>
          <a:p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3.2 </a:t>
            </a:r>
            <a:r>
              <a:rPr lang="zh-CN" altLang="en-US" dirty="0"/>
              <a:t>万卡 </a:t>
            </a:r>
            <a:r>
              <a:rPr lang="en" altLang="zh-CN" dirty="0"/>
              <a:t>GPU </a:t>
            </a:r>
            <a:r>
              <a:rPr lang="zh-CN" altLang="en-US" dirty="0"/>
              <a:t>集群中，设计 </a:t>
            </a:r>
            <a:r>
              <a:rPr lang="en-US" altLang="zh-CN" dirty="0"/>
              <a:t>8 </a:t>
            </a:r>
            <a:r>
              <a:rPr lang="zh-CN" altLang="en-US" dirty="0"/>
              <a:t>个全速带宽计算岛，计算岛之上一层交换机网络带宽过载比为</a:t>
            </a:r>
            <a:r>
              <a:rPr lang="en-US" altLang="zh-CN" dirty="0"/>
              <a:t>7:1</a:t>
            </a:r>
            <a:r>
              <a:rPr lang="zh-CN" altLang="en-US" dirty="0"/>
              <a:t>，岛际互联网络速度比岛内网速慢 </a:t>
            </a:r>
            <a:r>
              <a:rPr lang="en-US" altLang="zh-CN" dirty="0"/>
              <a:t>7 </a:t>
            </a:r>
            <a:r>
              <a:rPr lang="zh-CN" altLang="en-US" dirty="0"/>
              <a:t>倍。</a:t>
            </a:r>
          </a:p>
        </p:txBody>
      </p:sp>
    </p:spTree>
    <p:extLst>
      <p:ext uri="{BB962C8B-B14F-4D97-AF65-F5344CB8AC3E}">
        <p14:creationId xmlns:p14="http://schemas.microsoft.com/office/powerpoint/2010/main" val="162351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63AE0D-F884-3CEE-6D38-3DB51713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轨道优化（</a:t>
            </a:r>
            <a:r>
              <a:rPr lang="en" altLang="zh-CN" dirty="0"/>
              <a:t>Rail Optimized</a:t>
            </a:r>
            <a:r>
              <a:rPr lang="zh-CN" altLang="en" dirty="0"/>
              <a:t>）</a:t>
            </a:r>
            <a:r>
              <a:rPr lang="en-US" altLang="zh-CN" dirty="0"/>
              <a:t>&amp;</a:t>
            </a:r>
            <a:r>
              <a:rPr lang="en" altLang="zh-CN" dirty="0"/>
              <a:t> </a:t>
            </a:r>
            <a:r>
              <a:rPr lang="zh-CN" altLang="en-US" dirty="0"/>
              <a:t>中间机架（</a:t>
            </a:r>
            <a:r>
              <a:rPr lang="en" altLang="zh-CN" dirty="0"/>
              <a:t>Middle of Rack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E177EE-738D-B7C9-AB8B-C4FF4850E8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为提高可维护性并增加铜缆网络（连接距离 </a:t>
            </a:r>
            <a:r>
              <a:rPr lang="en-US" altLang="zh-CN" dirty="0"/>
              <a:t>&lt;3m</a:t>
            </a:r>
            <a:r>
              <a:rPr lang="zh-CN" altLang="en-US" dirty="0"/>
              <a:t>）和多模网络（连接距离 </a:t>
            </a:r>
            <a:r>
              <a:rPr lang="en-US" altLang="zh-CN" dirty="0"/>
              <a:t>&lt;50m</a:t>
            </a:r>
            <a:r>
              <a:rPr lang="zh-CN" altLang="en-US" dirty="0"/>
              <a:t>），部分不采用轨道优化设计，转而采用中间机架设计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1BEEB5-A5BB-003F-A8A7-81FF8FB38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53"/>
          <a:stretch/>
        </p:blipFill>
        <p:spPr bwMode="auto">
          <a:xfrm>
            <a:off x="1735145" y="2452266"/>
            <a:ext cx="8726471" cy="403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60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1" dirty="0"/>
              <a:t>构建十万卡集群是一项复杂的系统工程：</a:t>
            </a:r>
            <a:endParaRPr lang="en-US" altLang="zh-CN" b="1" dirty="0"/>
          </a:p>
          <a:p>
            <a:pPr lvl="1"/>
            <a:r>
              <a:rPr lang="zh-CN" altLang="en-US" dirty="0"/>
              <a:t>不仅意味着算力指数级增长，还涉及复杂的技术和运营挑战</a:t>
            </a:r>
            <a:endParaRPr lang="en-US" altLang="zh-CN" dirty="0"/>
          </a:p>
          <a:p>
            <a:pPr lvl="1"/>
            <a:r>
              <a:rPr lang="zh-CN" altLang="en-US" dirty="0"/>
              <a:t>需要解决高效能计算、高能耗管理、高密度机房设计、高稳定性训练等一系列问题</a:t>
            </a:r>
            <a:endParaRPr lang="en-US" altLang="zh-CN" dirty="0"/>
          </a:p>
          <a:p>
            <a:pPr lvl="1"/>
            <a:r>
              <a:rPr lang="zh-CN" altLang="en-US" dirty="0"/>
              <a:t>最终能否将算力有效释放，还取决于算法、软件架构的优化与调度能力</a:t>
            </a:r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88917F2-B663-8C66-4883-A74F0487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FF5646-632E-ABA8-A472-450EADCE47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中间机架（</a:t>
            </a:r>
            <a:r>
              <a:rPr lang="en" altLang="zh-CN" dirty="0"/>
              <a:t>Middle of Rack</a:t>
            </a:r>
            <a:r>
              <a:rPr lang="zh-CN" altLang="en" dirty="0"/>
              <a:t>）</a:t>
            </a:r>
            <a:r>
              <a:rPr lang="zh-CN" altLang="en-US" dirty="0"/>
              <a:t>是什么意思？</a:t>
            </a:r>
            <a:endParaRPr lang="en-US" altLang="zh-CN" dirty="0"/>
          </a:p>
          <a:p>
            <a:r>
              <a:rPr lang="zh-CN" altLang="en-US" dirty="0"/>
              <a:t>轨道优化（</a:t>
            </a:r>
            <a:r>
              <a:rPr lang="en" altLang="zh-CN" dirty="0"/>
              <a:t>Rail Optimized</a:t>
            </a:r>
            <a:r>
              <a:rPr lang="zh-CN" altLang="en" dirty="0"/>
              <a:t>）</a:t>
            </a:r>
            <a:r>
              <a:rPr lang="zh-CN" altLang="en-US" dirty="0"/>
              <a:t>又是什么意思？</a:t>
            </a:r>
            <a:endParaRPr lang="en-US" altLang="zh-CN" dirty="0"/>
          </a:p>
        </p:txBody>
      </p:sp>
      <p:pic>
        <p:nvPicPr>
          <p:cNvPr id="4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AADFEEE-CDD3-06B1-2A22-AB0887014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13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88917F2-B663-8C66-4883-A74F0487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FF5646-632E-ABA8-A472-450EADCE47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轨道优化（</a:t>
            </a:r>
            <a:r>
              <a:rPr lang="en" altLang="zh-CN" dirty="0"/>
              <a:t>Rail Optimized</a:t>
            </a:r>
            <a:r>
              <a:rPr lang="zh-CN" altLang="en" dirty="0"/>
              <a:t>）</a:t>
            </a:r>
            <a:r>
              <a:rPr lang="zh-CN" altLang="en-US" dirty="0"/>
              <a:t>又是什么意思？</a:t>
            </a:r>
            <a:endParaRPr lang="en-US" altLang="zh-CN" dirty="0"/>
          </a:p>
        </p:txBody>
      </p:sp>
      <p:pic>
        <p:nvPicPr>
          <p:cNvPr id="4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AADFEEE-CDD3-06B1-2A22-AB0887014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5356C97-0F0A-D7D8-3EC5-9E4E49A23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3" t="1803"/>
          <a:stretch/>
        </p:blipFill>
        <p:spPr>
          <a:xfrm>
            <a:off x="531168" y="2764427"/>
            <a:ext cx="7665710" cy="35707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32F20E1-5939-DC7F-83E7-C33C84E128E0}"/>
              </a:ext>
            </a:extLst>
          </p:cNvPr>
          <p:cNvSpPr txBox="1"/>
          <p:nvPr/>
        </p:nvSpPr>
        <p:spPr>
          <a:xfrm>
            <a:off x="531168" y="2290943"/>
            <a:ext cx="8933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595757"/>
                </a:solidFill>
                <a:latin typeface="Lexend" pitchFamily="2" charset="0"/>
              </a:rPr>
              <a:t>https://space.bilibili.com/517221395/channel/collectiondetail?sid=3666664</a:t>
            </a:r>
          </a:p>
        </p:txBody>
      </p:sp>
    </p:spTree>
    <p:extLst>
      <p:ext uri="{BB962C8B-B14F-4D97-AF65-F5344CB8AC3E}">
        <p14:creationId xmlns:p14="http://schemas.microsoft.com/office/powerpoint/2010/main" val="405243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0792D41-B20A-4A33-5B62-96BD9D27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Middle of Rack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A9343-F2CB-1929-D6AC-ABA8D26B6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6013471" cy="5108171"/>
          </a:xfrm>
        </p:spPr>
        <p:txBody>
          <a:bodyPr/>
          <a:lstStyle/>
          <a:p>
            <a:r>
              <a:rPr lang="zh-CN" altLang="en-US" dirty="0"/>
              <a:t>交换机在 </a:t>
            </a:r>
            <a:r>
              <a:rPr lang="en-US" altLang="zh-CN" dirty="0"/>
              <a:t>IDC</a:t>
            </a:r>
            <a:r>
              <a:rPr lang="zh-CN" altLang="en-US" dirty="0"/>
              <a:t> 机柜上部署位置，分为机柜顶部（</a:t>
            </a:r>
            <a:r>
              <a:rPr lang="en" altLang="zh-CN" dirty="0"/>
              <a:t>Top of Rack</a:t>
            </a:r>
            <a:r>
              <a:rPr lang="zh-CN" altLang="en" dirty="0"/>
              <a:t>）</a:t>
            </a:r>
            <a:r>
              <a:rPr lang="zh-CN" altLang="en-US" dirty="0"/>
              <a:t>、机柜中部（</a:t>
            </a:r>
            <a:r>
              <a:rPr lang="en" altLang="zh-CN" dirty="0"/>
              <a:t>Middle of Rack</a:t>
            </a:r>
            <a:r>
              <a:rPr lang="zh-CN" altLang="en" dirty="0"/>
              <a:t>）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机柜底部（</a:t>
            </a:r>
            <a:r>
              <a:rPr lang="en" altLang="zh-CN" dirty="0"/>
              <a:t>Bottom of Rack</a:t>
            </a:r>
            <a:r>
              <a:rPr lang="zh-CN" altLang="en" dirty="0"/>
              <a:t>）。</a:t>
            </a:r>
            <a:endParaRPr lang="zh-CN" altLang="en-US" dirty="0"/>
          </a:p>
          <a:p>
            <a:pPr algn="just"/>
            <a:r>
              <a:rPr lang="zh-CN" altLang="en-US" dirty="0"/>
              <a:t>多轨优化让每台 </a:t>
            </a:r>
            <a:r>
              <a:rPr lang="en" altLang="zh-CN" dirty="0"/>
              <a:t>H100 </a:t>
            </a:r>
            <a:r>
              <a:rPr lang="zh-CN" altLang="en-US" dirty="0"/>
              <a:t>节点连接到 </a:t>
            </a:r>
            <a:r>
              <a:rPr lang="en-US" altLang="zh-CN" dirty="0"/>
              <a:t>8 </a:t>
            </a:r>
            <a:r>
              <a:rPr lang="zh-CN" altLang="en-US" dirty="0"/>
              <a:t>个不同叶交换机，每 </a:t>
            </a:r>
            <a:r>
              <a:rPr lang="en" altLang="zh-CN" dirty="0"/>
              <a:t>GPU </a:t>
            </a:r>
            <a:r>
              <a:rPr lang="zh-CN" altLang="en-US" dirty="0"/>
              <a:t>只需 </a:t>
            </a:r>
            <a:r>
              <a:rPr lang="en-US" altLang="zh-CN" dirty="0"/>
              <a:t>1 </a:t>
            </a:r>
            <a:r>
              <a:rPr lang="zh-CN" altLang="en-US" dirty="0"/>
              <a:t>个交换跃点（</a:t>
            </a:r>
            <a:r>
              <a:rPr lang="en" altLang="zh-CN" dirty="0"/>
              <a:t>switch hop</a:t>
            </a:r>
            <a:r>
              <a:rPr lang="zh-CN" altLang="en" dirty="0"/>
              <a:t>）</a:t>
            </a:r>
            <a:r>
              <a:rPr lang="zh-CN" altLang="en-US" dirty="0"/>
              <a:t>就能与另外 </a:t>
            </a:r>
            <a:r>
              <a:rPr lang="en" altLang="zh-CN" dirty="0"/>
              <a:t>GPU </a:t>
            </a:r>
            <a:r>
              <a:rPr lang="zh-CN" altLang="en-US" dirty="0"/>
              <a:t>通信。</a:t>
            </a:r>
            <a:endParaRPr lang="en-US" altLang="zh-C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5471968-619C-4487-BDEB-CE8B317F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59" y="1039927"/>
            <a:ext cx="4477278" cy="53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58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0792D41-B20A-4A33-5B62-96BD9D27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Middle of Rack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A9343-F2CB-1929-D6AC-ABA8D26B6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6013471" cy="5108171"/>
          </a:xfrm>
        </p:spPr>
        <p:txBody>
          <a:bodyPr/>
          <a:lstStyle/>
          <a:p>
            <a:pPr algn="just"/>
            <a:r>
              <a:rPr lang="zh-CN" altLang="en-US" dirty="0"/>
              <a:t>缺点是节点中 </a:t>
            </a:r>
            <a:r>
              <a:rPr lang="en-US" altLang="zh-CN" dirty="0"/>
              <a:t>8 </a:t>
            </a:r>
            <a:r>
              <a:rPr lang="zh-CN" altLang="en-US" dirty="0"/>
              <a:t>块 </a:t>
            </a:r>
            <a:r>
              <a:rPr lang="en" altLang="zh-CN" dirty="0"/>
              <a:t>GPU </a:t>
            </a:r>
            <a:r>
              <a:rPr lang="zh-CN" altLang="en-US" dirty="0"/>
              <a:t>必须连接到不同距离叶交换机，而不是更靠近服务中间机架上。</a:t>
            </a:r>
            <a:endParaRPr lang="en-US" altLang="zh-CN" dirty="0"/>
          </a:p>
          <a:p>
            <a:pPr algn="just"/>
            <a:r>
              <a:rPr lang="zh-CN" altLang="en-US" b="1" dirty="0"/>
              <a:t>单轨方案：</a:t>
            </a:r>
            <a:r>
              <a:rPr lang="zh-CN" altLang="en-US" dirty="0"/>
              <a:t>当交换机位于同一机架时，可以使用无源直连电缆（</a:t>
            </a:r>
            <a:r>
              <a:rPr lang="en" altLang="zh-CN" dirty="0"/>
              <a:t>DAC</a:t>
            </a:r>
            <a:r>
              <a:rPr lang="zh-CN" altLang="en" dirty="0"/>
              <a:t>）</a:t>
            </a:r>
            <a:r>
              <a:rPr lang="zh-CN" altLang="en-US" dirty="0"/>
              <a:t>和有源电缆（</a:t>
            </a:r>
            <a:r>
              <a:rPr lang="en" altLang="zh-CN" dirty="0"/>
              <a:t>AEC</a:t>
            </a:r>
            <a:r>
              <a:rPr lang="zh-CN" altLang="en" dirty="0"/>
              <a:t>）</a:t>
            </a:r>
            <a:endParaRPr lang="en-US" altLang="zh-CN" dirty="0"/>
          </a:p>
          <a:p>
            <a:pPr algn="just"/>
            <a:r>
              <a:rPr lang="zh-CN" altLang="en-US" b="1" dirty="0"/>
              <a:t>多轨方案：</a:t>
            </a:r>
            <a:r>
              <a:rPr lang="zh-CN" altLang="en-US" dirty="0"/>
              <a:t>交换机不一定位于同一机架，必须使用光模块。此外，叶交换机到脊交换机的距离可能 </a:t>
            </a:r>
            <a:r>
              <a:rPr lang="en-US" altLang="zh-CN" dirty="0"/>
              <a:t>&gt;50m</a:t>
            </a:r>
            <a:r>
              <a:rPr lang="zh-CN" altLang="en-US" dirty="0"/>
              <a:t>，必须使用单模光模块。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5471968-619C-4487-BDEB-CE8B317F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59" y="1039927"/>
            <a:ext cx="4477278" cy="53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57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0792D41-B20A-4A33-5B62-96BD9D27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Middle of Rack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A9343-F2CB-1929-D6AC-ABA8D26B6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6013471" cy="5108171"/>
          </a:xfrm>
        </p:spPr>
        <p:txBody>
          <a:bodyPr/>
          <a:lstStyle/>
          <a:p>
            <a:pPr algn="just"/>
            <a:r>
              <a:rPr lang="zh-CN" altLang="en-US" dirty="0"/>
              <a:t>使用无轨优化的中间机架设计，可以用更廉价的铜缆取代连接 </a:t>
            </a:r>
            <a:r>
              <a:rPr lang="en" altLang="zh-CN" dirty="0"/>
              <a:t>GPU </a:t>
            </a:r>
            <a:r>
              <a:rPr lang="zh-CN" altLang="en-US" dirty="0"/>
              <a:t>和叶交换机的光模块，在 </a:t>
            </a:r>
            <a:r>
              <a:rPr lang="en" altLang="zh-CN" dirty="0"/>
              <a:t>GPU</a:t>
            </a:r>
            <a:r>
              <a:rPr lang="zh-CN" altLang="en-US" dirty="0"/>
              <a:t> 网络中实现 </a:t>
            </a:r>
            <a:r>
              <a:rPr lang="en-US" altLang="zh-CN" dirty="0"/>
              <a:t>25-33% </a:t>
            </a:r>
            <a:r>
              <a:rPr lang="zh-CN" altLang="en-US" dirty="0"/>
              <a:t>铜缆覆盖。</a:t>
            </a:r>
            <a:endParaRPr lang="en-US" altLang="zh-C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5471968-619C-4487-BDEB-CE8B317F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59" y="1039927"/>
            <a:ext cx="4477278" cy="53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2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5850E2-F24B-7A7B-9D5D-0F70ED53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Middle of Rack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3B28D5-8F81-2514-28B9-9B51CB57B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3802872" cy="5108171"/>
          </a:xfrm>
        </p:spPr>
        <p:txBody>
          <a:bodyPr/>
          <a:lstStyle/>
          <a:p>
            <a:r>
              <a:rPr lang="zh-CN" altLang="en-US" dirty="0"/>
              <a:t>每个 </a:t>
            </a:r>
            <a:r>
              <a:rPr lang="en" altLang="zh-CN" dirty="0"/>
              <a:t>GPU </a:t>
            </a:r>
            <a:r>
              <a:rPr lang="zh-CN" altLang="en-US" dirty="0"/>
              <a:t>与叶交换机连接不再是先连接到电缆托架、再从侧面穿过 </a:t>
            </a:r>
            <a:r>
              <a:rPr lang="en-US" altLang="zh-CN" dirty="0"/>
              <a:t>9 </a:t>
            </a:r>
            <a:r>
              <a:rPr lang="zh-CN" altLang="en-US" dirty="0"/>
              <a:t>个机架连接到专用的导轨优化叶交换机上；</a:t>
            </a:r>
            <a:endParaRPr lang="en-US" altLang="zh-CN" dirty="0"/>
          </a:p>
          <a:p>
            <a:r>
              <a:rPr lang="zh-CN" altLang="en-US" dirty="0"/>
              <a:t>将叶交换机放在机架中间，从而让每个 </a:t>
            </a:r>
            <a:r>
              <a:rPr lang="en" altLang="zh-CN" dirty="0"/>
              <a:t>GPU </a:t>
            </a:r>
            <a:r>
              <a:rPr lang="zh-CN" altLang="en-US" dirty="0"/>
              <a:t>都能使用 </a:t>
            </a:r>
            <a:r>
              <a:rPr lang="en" altLang="zh-CN" dirty="0"/>
              <a:t>DAC </a:t>
            </a:r>
            <a:r>
              <a:rPr lang="zh-CN" altLang="en-US" dirty="0"/>
              <a:t>铜缆；</a:t>
            </a:r>
            <a:endParaRPr lang="en-US" altLang="zh-CN" dirty="0"/>
          </a:p>
          <a:p>
            <a:r>
              <a:rPr lang="en" altLang="zh-CN" dirty="0"/>
              <a:t>DAC </a:t>
            </a:r>
            <a:r>
              <a:rPr lang="zh-CN" altLang="en-US" dirty="0"/>
              <a:t>电缆运行温度更低、能耗更低、可靠性更高，实现更少 </a:t>
            </a:r>
            <a:r>
              <a:rPr lang="en" altLang="zh-CN" dirty="0"/>
              <a:t>flapping</a:t>
            </a:r>
            <a:r>
              <a:rPr lang="zh-CN" altLang="en" dirty="0"/>
              <a:t>（</a:t>
            </a:r>
            <a:r>
              <a:rPr lang="zh-CN" altLang="en-US" dirty="0"/>
              <a:t>网络链路间歇性瘫痪）和故障；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FE2138-E8AD-B1EF-E094-89611BFB8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3748" r="6976" b="2236"/>
          <a:stretch/>
        </p:blipFill>
        <p:spPr bwMode="auto">
          <a:xfrm>
            <a:off x="4767209" y="1108881"/>
            <a:ext cx="6719299" cy="524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94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7892908-0C64-7571-2B14-BFFEBC69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1D2EFB-348C-8AAC-EE48-616558E70B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一个</a:t>
            </a:r>
            <a:r>
              <a:rPr lang="en" altLang="zh-CN" dirty="0"/>
              <a:t>Quantum-2 IB</a:t>
            </a:r>
            <a:r>
              <a:rPr lang="zh-CN" altLang="en-US" dirty="0"/>
              <a:t> </a:t>
            </a:r>
            <a:r>
              <a:rPr lang="en-US" altLang="zh-CN" dirty="0"/>
              <a:t>Spine</a:t>
            </a:r>
            <a:r>
              <a:rPr lang="zh-CN" altLang="en-US" dirty="0"/>
              <a:t> 交换机，使用 </a:t>
            </a:r>
            <a:r>
              <a:rPr lang="en" altLang="zh-CN" dirty="0"/>
              <a:t>DAC </a:t>
            </a:r>
            <a:r>
              <a:rPr lang="zh-CN" altLang="en-US" dirty="0"/>
              <a:t>铜缆耗电 </a:t>
            </a:r>
            <a:r>
              <a:rPr lang="en-US" altLang="zh-CN" dirty="0"/>
              <a:t>~747W</a:t>
            </a:r>
            <a:r>
              <a:rPr lang="zh-CN" altLang="en-US" dirty="0"/>
              <a:t>，使用多模光模块时，能耗会增加到 </a:t>
            </a:r>
            <a:r>
              <a:rPr lang="en-US" altLang="zh-CN" dirty="0"/>
              <a:t>1,500W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32FB1C-A929-03A4-F5A0-D3CF9CD83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3748" r="6976" b="2236"/>
          <a:stretch/>
        </p:blipFill>
        <p:spPr bwMode="auto">
          <a:xfrm>
            <a:off x="6709022" y="2660415"/>
            <a:ext cx="4839127" cy="37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F821DE9-C79E-618F-DC82-C78B6E59D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" t="2397" r="6265" b="2621"/>
          <a:stretch/>
        </p:blipFill>
        <p:spPr bwMode="auto">
          <a:xfrm>
            <a:off x="642213" y="2578125"/>
            <a:ext cx="5516761" cy="386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24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algn="ctr">
              <a:buClr>
                <a:srgbClr val="C00000"/>
              </a:buClr>
            </a:pPr>
            <a:r>
              <a:rPr lang="zh-CN" altLang="en-US" sz="8800" b="1" i="0" dirty="0">
                <a:solidFill>
                  <a:schemeClr val="bg1"/>
                </a:solidFill>
                <a:effectLst/>
                <a:latin typeface="+mj-ea"/>
                <a:ea typeface="+mj-ea"/>
                <a:cs typeface="FUTURA MEDIUM" panose="020B0602020204020303" pitchFamily="34" charset="-79"/>
              </a:rPr>
              <a:t>故障恢复与运维</a:t>
            </a:r>
            <a:endParaRPr lang="en-US" altLang="zh-CN" sz="8800" b="1" dirty="0">
              <a:solidFill>
                <a:schemeClr val="bg1"/>
              </a:solidFill>
              <a:latin typeface="+mj-ea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5226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48D81-EF16-8EFE-005B-CA17313F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可靠性问题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B0F0B-D83D-6756-4A16-96663F4FDF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GPU HBM ECC </a:t>
            </a:r>
            <a:r>
              <a:rPr lang="zh-CN" altLang="en-US" dirty="0"/>
              <a:t>错误、</a:t>
            </a:r>
            <a:r>
              <a:rPr lang="en" altLang="zh-CN" dirty="0"/>
              <a:t>GPU </a:t>
            </a:r>
            <a:r>
              <a:rPr lang="zh-CN" altLang="en-US" dirty="0"/>
              <a:t>驱动器卡死、光模块故障、网卡过热以及计算节点宕机或出错等</a:t>
            </a:r>
            <a:endParaRPr lang="en-US" altLang="zh-CN" dirty="0"/>
          </a:p>
          <a:p>
            <a:r>
              <a:rPr lang="zh-CN" altLang="en-US" dirty="0"/>
              <a:t>训练时为防止 </a:t>
            </a:r>
            <a:r>
              <a:rPr lang="en" altLang="zh-CN" dirty="0"/>
              <a:t>HBM ECC </a:t>
            </a:r>
            <a:r>
              <a:rPr lang="zh-CN" altLang="en-US" dirty="0"/>
              <a:t>等错误，需要对 </a:t>
            </a:r>
            <a:r>
              <a:rPr lang="en" altLang="zh-CN" dirty="0"/>
              <a:t>CPU </a:t>
            </a:r>
            <a:r>
              <a:rPr lang="zh-CN" altLang="en-US" dirty="0"/>
              <a:t>内存或 </a:t>
            </a:r>
            <a:r>
              <a:rPr lang="en" altLang="zh-CN" dirty="0"/>
              <a:t>NAND SSD</a:t>
            </a:r>
            <a:r>
              <a:rPr lang="zh-CN" altLang="en-US" dirty="0"/>
              <a:t> 进行 </a:t>
            </a:r>
            <a:r>
              <a:rPr lang="en" altLang="zh-CN" dirty="0"/>
              <a:t>Checkpointing </a:t>
            </a:r>
            <a:r>
              <a:rPr lang="zh-CN" altLang="en-US" dirty="0"/>
              <a:t>检查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80A99-FD6F-9596-1FD5-BAC15940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571" y="2451410"/>
            <a:ext cx="6705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04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88BEADE-A684-EA06-9C3F-1236A20C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7B5F602-2D62-CFE9-C85E-973E8458DC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zh-CN" altLang="en-US" sz="2400" dirty="0"/>
              <a:t>十万集群都在训什么？</a:t>
            </a:r>
            <a:endParaRPr lang="en-US" altLang="zh-CN" sz="2400" dirty="0"/>
          </a:p>
          <a:p>
            <a:r>
              <a:rPr lang="zh-CN" altLang="en-US" sz="2400" dirty="0"/>
              <a:t>功耗挑战？</a:t>
            </a:r>
            <a:endParaRPr lang="en-US" altLang="zh-CN" sz="2400" dirty="0"/>
          </a:p>
          <a:p>
            <a:r>
              <a:rPr lang="zh-CN" altLang="en-US" sz="2400" dirty="0"/>
              <a:t>互联挑战？</a:t>
            </a:r>
            <a:endParaRPr lang="en-US" altLang="zh-CN" sz="2400" dirty="0"/>
          </a:p>
          <a:p>
            <a:r>
              <a:rPr lang="zh-CN" altLang="en-US" sz="2400" dirty="0"/>
              <a:t>可靠挑战？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92517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E27558E-E6D5-5BA2-C58E-C9A24EDB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BB3CC9-5FD2-E83E-12E5-BDB974456A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https://www.youtube.com/embed/Jf8EPSBZU7Y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https://www.youtube.com/watch?v=Jf8EPSBZU7Y&amp;t=1s</a:t>
            </a:r>
            <a:endParaRPr lang="en" altLang="zh-CN" dirty="0"/>
          </a:p>
          <a:p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08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518476" y="2969698"/>
            <a:ext cx="91598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algn="ctr">
              <a:buClr>
                <a:srgbClr val="C00000"/>
              </a:buClr>
            </a:pPr>
            <a:r>
              <a:rPr lang="zh-CN" altLang="en-US" sz="8800" b="1" i="0" dirty="0">
                <a:solidFill>
                  <a:schemeClr val="tx2"/>
                </a:solidFill>
                <a:effectLst/>
                <a:latin typeface="+mj-ea"/>
                <a:ea typeface="+mj-ea"/>
                <a:cs typeface="FUTURA MEDIUM" panose="020B0602020204020303" pitchFamily="34" charset="-79"/>
              </a:rPr>
              <a:t>十万集群都</a:t>
            </a:r>
            <a:endParaRPr lang="en-US" altLang="zh-CN" sz="8800" b="1" i="0" dirty="0">
              <a:solidFill>
                <a:schemeClr val="tx2"/>
              </a:solidFill>
              <a:effectLst/>
              <a:latin typeface="+mj-ea"/>
              <a:ea typeface="+mj-ea"/>
              <a:cs typeface="FUTURA MEDIUM" panose="020B0602020204020303" pitchFamily="34" charset="-79"/>
            </a:endParaRPr>
          </a:p>
          <a:p>
            <a:pPr marL="50800" algn="ctr">
              <a:buClr>
                <a:srgbClr val="C00000"/>
              </a:buClr>
            </a:pPr>
            <a:r>
              <a:rPr lang="zh-CN" altLang="en-US" sz="8800" b="1" i="0" dirty="0">
                <a:solidFill>
                  <a:schemeClr val="tx2"/>
                </a:solidFill>
                <a:effectLst/>
                <a:latin typeface="+mj-ea"/>
                <a:ea typeface="+mj-ea"/>
                <a:cs typeface="FUTURA MEDIUM" panose="020B0602020204020303" pitchFamily="34" charset="-79"/>
              </a:rPr>
              <a:t>训练什么</a:t>
            </a:r>
            <a:endParaRPr lang="en-US" altLang="zh-CN" sz="8800" b="1" dirty="0">
              <a:solidFill>
                <a:schemeClr val="tx2"/>
              </a:solidFill>
              <a:latin typeface="+mj-ea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283C248-1A02-DC83-1D91-A49444EAB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十万集群目标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D3CA794-059C-DCFD-6A0E-F03C6E7D59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b="1" dirty="0"/>
              <a:t>谁在建？</a:t>
            </a:r>
            <a:endParaRPr lang="en-US" altLang="zh-CN" b="1" dirty="0"/>
          </a:p>
          <a:p>
            <a:pPr lvl="1" algn="just"/>
            <a:r>
              <a:rPr lang="zh-CN" altLang="en-US" dirty="0"/>
              <a:t>多个大型 </a:t>
            </a:r>
            <a:r>
              <a:rPr lang="en" altLang="zh-CN" dirty="0"/>
              <a:t>AI </a:t>
            </a:r>
            <a:r>
              <a:rPr lang="zh-CN" altLang="en-US" dirty="0"/>
              <a:t>实验室（</a:t>
            </a:r>
            <a:r>
              <a:rPr lang="en" altLang="zh-CN" dirty="0"/>
              <a:t>OpenAI/</a:t>
            </a:r>
            <a:r>
              <a:rPr lang="zh-CN" altLang="en-US" dirty="0"/>
              <a:t>微软、</a:t>
            </a:r>
            <a:r>
              <a:rPr lang="en" altLang="zh-CN" dirty="0" err="1"/>
              <a:t>xAI</a:t>
            </a:r>
            <a:r>
              <a:rPr lang="zh-CN" altLang="en-US" dirty="0"/>
              <a:t>、</a:t>
            </a:r>
            <a:r>
              <a:rPr lang="en" altLang="zh-CN" dirty="0"/>
              <a:t>Meta</a:t>
            </a:r>
            <a:r>
              <a:rPr lang="zh-CN" altLang="en" dirty="0"/>
              <a:t>）</a:t>
            </a:r>
            <a:r>
              <a:rPr lang="zh-CN" altLang="en-US" dirty="0"/>
              <a:t>竞相建立 </a:t>
            </a:r>
            <a:r>
              <a:rPr lang="en-US" altLang="zh-CN" dirty="0"/>
              <a:t>&gt;10 </a:t>
            </a:r>
            <a:r>
              <a:rPr lang="zh-CN" altLang="en-US" dirty="0"/>
              <a:t>万卡 </a:t>
            </a:r>
            <a:r>
              <a:rPr lang="en-US" altLang="zh-CN" dirty="0"/>
              <a:t>AI</a:t>
            </a:r>
            <a:r>
              <a:rPr lang="en" altLang="zh-CN" dirty="0"/>
              <a:t> </a:t>
            </a:r>
            <a:r>
              <a:rPr lang="zh-CN" altLang="en-US" dirty="0"/>
              <a:t>集群。</a:t>
            </a:r>
            <a:endParaRPr lang="en-US" altLang="zh-CN" dirty="0"/>
          </a:p>
          <a:p>
            <a:pPr algn="just"/>
            <a:r>
              <a:rPr lang="zh-CN" altLang="en-US" b="1" dirty="0"/>
              <a:t>有什么用？</a:t>
            </a:r>
            <a:endParaRPr lang="en-US" altLang="zh-CN" b="1" dirty="0"/>
          </a:p>
          <a:p>
            <a:pPr lvl="1" algn="just"/>
            <a:r>
              <a:rPr lang="en-US" altLang="zh-CN" dirty="0"/>
              <a:t>AI</a:t>
            </a:r>
            <a:r>
              <a:rPr lang="zh-CN" altLang="en-US" dirty="0"/>
              <a:t> 下一步利用海量多模态数据，训练超大规模参数大模型。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algn="just"/>
            <a:r>
              <a:rPr lang="zh-CN" altLang="en-US" dirty="0"/>
              <a:t>虽然目前还没有团队完成，但该领域竞争已经十分激烈。</a:t>
            </a:r>
          </a:p>
          <a:p>
            <a:pPr marL="0" indent="0">
              <a:buNone/>
            </a:pP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94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4736C3-EB59-2A7A-A291-9C5CFF74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算力对比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4C9F55-14F4-D3F1-DC22-B422C03F97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通过对标 </a:t>
            </a:r>
            <a:r>
              <a:rPr lang="en" altLang="zh-CN" dirty="0"/>
              <a:t>GPT-4 </a:t>
            </a:r>
            <a:r>
              <a:rPr lang="zh-CN" altLang="en-US" dirty="0"/>
              <a:t>训练来了解 </a:t>
            </a:r>
            <a:r>
              <a:rPr lang="en-US" altLang="zh-CN" dirty="0"/>
              <a:t>10 </a:t>
            </a:r>
            <a:r>
              <a:rPr lang="zh-CN" altLang="en-US" dirty="0"/>
              <a:t>万卡 </a:t>
            </a:r>
            <a:r>
              <a:rPr lang="en-US" altLang="zh-CN" dirty="0"/>
              <a:t>AI</a:t>
            </a:r>
            <a:r>
              <a:rPr lang="zh-CN" altLang="en-US" dirty="0"/>
              <a:t> 集群能提供多少算力：</a:t>
            </a:r>
            <a:endParaRPr lang="en-US" altLang="zh-CN" dirty="0"/>
          </a:p>
          <a:p>
            <a:pPr lvl="1" algn="just"/>
            <a:r>
              <a:rPr lang="en" altLang="zh-CN" dirty="0"/>
              <a:t>OpenAI </a:t>
            </a:r>
            <a:r>
              <a:rPr lang="en-US" altLang="zh-CN" dirty="0"/>
              <a:t>~2 </a:t>
            </a:r>
            <a:r>
              <a:rPr lang="zh-CN" altLang="en-US" dirty="0"/>
              <a:t>万块 </a:t>
            </a:r>
            <a:r>
              <a:rPr lang="en" altLang="zh-CN" dirty="0"/>
              <a:t>A100 </a:t>
            </a:r>
            <a:r>
              <a:rPr lang="zh-CN" altLang="en-US" dirty="0"/>
              <a:t>上对 </a:t>
            </a:r>
            <a:r>
              <a:rPr lang="en" altLang="zh-CN" dirty="0"/>
              <a:t>GPT-4 </a:t>
            </a:r>
            <a:r>
              <a:rPr lang="zh-CN" altLang="en-US" dirty="0"/>
              <a:t>持续训练 </a:t>
            </a:r>
            <a:r>
              <a:rPr lang="en-US" altLang="zh-CN" dirty="0"/>
              <a:t>90-100 </a:t>
            </a:r>
            <a:r>
              <a:rPr lang="zh-CN" altLang="en-US" dirty="0"/>
              <a:t>天（ </a:t>
            </a:r>
            <a:r>
              <a:rPr lang="en-US" altLang="zh-CN" dirty="0"/>
              <a:t>FP16</a:t>
            </a:r>
            <a:r>
              <a:rPr lang="zh-CN" altLang="en-US" dirty="0"/>
              <a:t> </a:t>
            </a:r>
            <a:r>
              <a:rPr lang="en-US" altLang="zh-CN" dirty="0"/>
              <a:t>2.15</a:t>
            </a:r>
            <a:r>
              <a:rPr lang="en" altLang="zh-CN" dirty="0"/>
              <a:t>x1025 FLOPs</a:t>
            </a:r>
            <a:r>
              <a:rPr lang="zh-CN" altLang="en" dirty="0"/>
              <a:t>），</a:t>
            </a:r>
            <a:r>
              <a:rPr lang="zh-CN" altLang="en-US" dirty="0"/>
              <a:t>集群峰值吞吐为 </a:t>
            </a:r>
            <a:r>
              <a:rPr lang="en-US" altLang="zh-CN" dirty="0"/>
              <a:t>6.28 </a:t>
            </a:r>
            <a:r>
              <a:rPr lang="en" altLang="zh-CN" dirty="0"/>
              <a:t>BF16 </a:t>
            </a:r>
            <a:r>
              <a:rPr lang="en" altLang="zh-CN" dirty="0" err="1"/>
              <a:t>ExaFLOP</a:t>
            </a:r>
            <a:r>
              <a:rPr lang="en" altLang="zh-CN" dirty="0"/>
              <a:t>/</a:t>
            </a:r>
            <a:r>
              <a:rPr lang="en-US" altLang="zh-CN" dirty="0"/>
              <a:t>s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algn="just"/>
            <a:r>
              <a:rPr lang="zh-CN" altLang="en-US" dirty="0"/>
              <a:t>如果使用 </a:t>
            </a:r>
            <a:r>
              <a:rPr lang="en-US" altLang="zh-CN" dirty="0"/>
              <a:t>10 </a:t>
            </a:r>
            <a:r>
              <a:rPr lang="zh-CN" altLang="en-US" dirty="0"/>
              <a:t>万卡 </a:t>
            </a:r>
            <a:r>
              <a:rPr lang="en" altLang="zh-CN" dirty="0"/>
              <a:t>H100 </a:t>
            </a:r>
            <a:r>
              <a:rPr lang="zh-CN" altLang="en-US" dirty="0"/>
              <a:t>集群，峰值吞吐可以飙升至 </a:t>
            </a:r>
            <a:r>
              <a:rPr lang="en-US" altLang="zh-CN" dirty="0"/>
              <a:t>198/</a:t>
            </a:r>
            <a:r>
              <a:rPr lang="en" altLang="zh-CN" dirty="0"/>
              <a:t>FP8 or 99/FP16 </a:t>
            </a:r>
            <a:r>
              <a:rPr lang="en" altLang="zh-CN" dirty="0" err="1"/>
              <a:t>ExaFLOP</a:t>
            </a:r>
            <a:r>
              <a:rPr lang="en" altLang="zh-CN" dirty="0"/>
              <a:t>/</a:t>
            </a:r>
            <a:r>
              <a:rPr lang="en-US" altLang="zh-CN" dirty="0"/>
              <a:t>s</a:t>
            </a:r>
            <a:r>
              <a:rPr lang="zh-CN" altLang="en-US" dirty="0"/>
              <a:t>。与 </a:t>
            </a:r>
            <a:r>
              <a:rPr lang="en-US" altLang="zh-CN" dirty="0"/>
              <a:t>2 </a:t>
            </a:r>
            <a:r>
              <a:rPr lang="zh-CN" altLang="en-US" dirty="0"/>
              <a:t>万卡 </a:t>
            </a:r>
            <a:r>
              <a:rPr lang="en" altLang="zh-CN" dirty="0"/>
              <a:t>A100 </a:t>
            </a:r>
            <a:r>
              <a:rPr lang="zh-CN" altLang="en-US" dirty="0"/>
              <a:t>集群相比，</a:t>
            </a:r>
            <a:r>
              <a:rPr lang="en" altLang="zh-CN" dirty="0"/>
              <a:t>AI </a:t>
            </a:r>
            <a:r>
              <a:rPr lang="zh-CN" altLang="en" dirty="0"/>
              <a:t>集群</a:t>
            </a:r>
            <a:r>
              <a:rPr lang="zh-CN" altLang="en-US" dirty="0"/>
              <a:t>训练算力可提升 </a:t>
            </a:r>
            <a:r>
              <a:rPr lang="en-US" altLang="zh-CN" dirty="0"/>
              <a:t>31.5 </a:t>
            </a:r>
            <a:r>
              <a:rPr lang="zh-CN" altLang="en-US" dirty="0"/>
              <a:t>倍；</a:t>
            </a:r>
          </a:p>
        </p:txBody>
      </p:sp>
    </p:spTree>
    <p:extLst>
      <p:ext uri="{BB962C8B-B14F-4D97-AF65-F5344CB8AC3E}">
        <p14:creationId xmlns:p14="http://schemas.microsoft.com/office/powerpoint/2010/main" val="403505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88917F2-B663-8C66-4883-A74F0487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GPT4 </a:t>
            </a:r>
            <a:r>
              <a:rPr lang="zh-CN" altLang="en-US" dirty="0"/>
              <a:t>遥遥领先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FF5646-632E-ABA8-A472-450EADCE47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GPT4</a:t>
            </a:r>
            <a:r>
              <a:rPr lang="zh-CN" altLang="en-US" dirty="0"/>
              <a:t> 在 </a:t>
            </a:r>
            <a:r>
              <a:rPr lang="en-US" altLang="zh-CN" dirty="0"/>
              <a:t>2023.6</a:t>
            </a:r>
            <a:r>
              <a:rPr lang="zh-CN" altLang="en-US" dirty="0"/>
              <a:t> 发布，</a:t>
            </a:r>
            <a:r>
              <a:rPr lang="en" altLang="zh-CN" dirty="0"/>
              <a:t>OpenAI</a:t>
            </a:r>
            <a:r>
              <a:rPr lang="zh-CN" altLang="en-US" dirty="0"/>
              <a:t>  </a:t>
            </a:r>
            <a:r>
              <a:rPr lang="en" altLang="zh-CN" dirty="0"/>
              <a:t>GPT-4</a:t>
            </a:r>
            <a:r>
              <a:rPr lang="zh-CN" altLang="en-US" dirty="0"/>
              <a:t> 完成一次训练约三个月时间，使用 </a:t>
            </a:r>
            <a:r>
              <a:rPr lang="en-US" altLang="zh-CN" dirty="0"/>
              <a:t>25k</a:t>
            </a:r>
            <a:r>
              <a:rPr lang="zh-CN" altLang="en-US" dirty="0"/>
              <a:t> 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A100 GPU</a:t>
            </a:r>
            <a:r>
              <a:rPr lang="zh-CN" altLang="en-US" dirty="0"/>
              <a:t>。如今已经十万卡 </a:t>
            </a:r>
            <a:r>
              <a:rPr lang="en-US" altLang="zh-CN" dirty="0"/>
              <a:t>H100</a:t>
            </a:r>
            <a:r>
              <a:rPr lang="zh-CN" altLang="en-US" dirty="0"/>
              <a:t> 集群，为什么到现在为止还没有出现超越</a:t>
            </a:r>
            <a:r>
              <a:rPr lang="en-US" altLang="zh-CN" dirty="0"/>
              <a:t> GPT4</a:t>
            </a:r>
            <a:r>
              <a:rPr lang="zh-CN" altLang="en-US" dirty="0"/>
              <a:t> 的模型？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大模型训练不是堆算力就能解决</a:t>
            </a:r>
            <a:endParaRPr lang="en-US" altLang="zh-CN" dirty="0"/>
          </a:p>
          <a:p>
            <a:r>
              <a:rPr lang="zh-CN" altLang="en-US" dirty="0"/>
              <a:t>但是不堆算力绝对解决不了</a:t>
            </a:r>
            <a:endParaRPr lang="en-US" altLang="zh-CN" dirty="0"/>
          </a:p>
        </p:txBody>
      </p:sp>
      <p:pic>
        <p:nvPicPr>
          <p:cNvPr id="4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0AADFEEE-CDD3-06B1-2A22-AB0887014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45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D289D3-AF41-08B8-9178-2876154B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单芯片能力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236C60-7222-6973-4668-7D5492388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研发单 </a:t>
            </a:r>
            <a:r>
              <a:rPr lang="en" altLang="zh-CN" dirty="0"/>
              <a:t>GPU </a:t>
            </a:r>
            <a:r>
              <a:rPr lang="zh-CN" altLang="en-US" dirty="0"/>
              <a:t>更多并行处理核心</a:t>
            </a:r>
            <a:r>
              <a:rPr lang="en-US" altLang="zh-CN" dirty="0"/>
              <a:t>,</a:t>
            </a:r>
            <a:r>
              <a:rPr lang="zh-CN" altLang="en-US" dirty="0"/>
              <a:t>努力提高运行频率。</a:t>
            </a:r>
            <a:endParaRPr lang="en-US" altLang="zh-CN" dirty="0"/>
          </a:p>
          <a:p>
            <a:pPr algn="just"/>
            <a:r>
              <a:rPr lang="zh-CN" altLang="en-US" dirty="0"/>
              <a:t>通过优化高速缓存，减少 </a:t>
            </a:r>
            <a:r>
              <a:rPr lang="en" altLang="zh-CN" dirty="0"/>
              <a:t>GPU </a:t>
            </a:r>
            <a:r>
              <a:rPr lang="zh-CN" altLang="en-US" dirty="0"/>
              <a:t>访存延迟，于是越来越多近存计算的新架构出现</a:t>
            </a:r>
            <a:endParaRPr lang="en-US" altLang="zh-CN" dirty="0"/>
          </a:p>
          <a:p>
            <a:pPr algn="just"/>
            <a:r>
              <a:rPr lang="zh-CN" altLang="en-US" dirty="0"/>
              <a:t>优化浮点数表示格式，探索从 </a:t>
            </a:r>
            <a:r>
              <a:rPr lang="en" altLang="zh-CN" dirty="0"/>
              <a:t>FP16 </a:t>
            </a:r>
            <a:r>
              <a:rPr lang="zh-CN" altLang="en-US" dirty="0"/>
              <a:t>到 </a:t>
            </a:r>
            <a:r>
              <a:rPr lang="en" altLang="zh-CN" dirty="0"/>
              <a:t>FP8</a:t>
            </a:r>
            <a:r>
              <a:rPr lang="en-US" altLang="zh-CN" dirty="0"/>
              <a:t>/HiF8</a:t>
            </a:r>
            <a:r>
              <a:rPr lang="en" altLang="zh-CN" dirty="0"/>
              <a:t> </a:t>
            </a:r>
            <a:r>
              <a:rPr lang="zh-CN" altLang="en-US" dirty="0"/>
              <a:t>浮点数表示格式，芯片引入新计算精度</a:t>
            </a:r>
          </a:p>
        </p:txBody>
      </p:sp>
    </p:spTree>
    <p:extLst>
      <p:ext uri="{BB962C8B-B14F-4D97-AF65-F5344CB8AC3E}">
        <p14:creationId xmlns:p14="http://schemas.microsoft.com/office/powerpoint/2010/main" val="33894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7804F8-3B87-9C25-268D-F68D7EB4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超节点计算能力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9B7D16D-BA2A-8EEA-75AB-D18B0D904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提高万卡集群 </a:t>
            </a:r>
            <a:r>
              <a:rPr lang="en-US" altLang="zh-CN" dirty="0"/>
              <a:t>NPU</a:t>
            </a:r>
            <a:r>
              <a:rPr lang="zh-CN" altLang="en-US" dirty="0"/>
              <a:t> 卡间互联的网络利用率和模型利用率（</a:t>
            </a:r>
            <a:r>
              <a:rPr lang="en-US" altLang="zh-CN" dirty="0"/>
              <a:t>MFU</a:t>
            </a:r>
            <a:r>
              <a:rPr lang="zh-CN" altLang="en-US" dirty="0"/>
              <a:t>），实现通信时延减少，带宽能力跃升，支持更高频次、更大带宽和更低延迟通信特性：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NPU</a:t>
            </a:r>
            <a:r>
              <a:rPr lang="zh-CN" altLang="en-US" dirty="0"/>
              <a:t> 节点内集成类 </a:t>
            </a:r>
            <a:r>
              <a:rPr lang="en" altLang="zh-CN" dirty="0"/>
              <a:t>Scale up </a:t>
            </a:r>
            <a:r>
              <a:rPr lang="zh-CN" altLang="en-US" dirty="0"/>
              <a:t>能力 </a:t>
            </a:r>
            <a:r>
              <a:rPr lang="en" altLang="zh-CN" dirty="0"/>
              <a:t>Switch </a:t>
            </a:r>
            <a:r>
              <a:rPr lang="zh-CN" altLang="en-US" dirty="0"/>
              <a:t>芯片，优化卡间南向互联效率和规模，增强 </a:t>
            </a:r>
            <a:r>
              <a:rPr lang="en-US" altLang="zh-CN" dirty="0"/>
              <a:t>TP/PP/SP</a:t>
            </a:r>
            <a:r>
              <a:rPr lang="zh-CN" altLang="en-US" dirty="0"/>
              <a:t> 等数据传输能力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引入节点内 </a:t>
            </a:r>
            <a:r>
              <a:rPr lang="en" altLang="zh-CN" dirty="0"/>
              <a:t>Switch </a:t>
            </a:r>
            <a:r>
              <a:rPr lang="zh-CN" altLang="en-US" dirty="0"/>
              <a:t>芯片，增强卡间 </a:t>
            </a:r>
            <a:r>
              <a:rPr lang="en" altLang="zh-CN" dirty="0"/>
              <a:t>P2P</a:t>
            </a:r>
            <a:r>
              <a:rPr lang="zh-CN" altLang="en-US" dirty="0"/>
              <a:t> 带宽，有效提升节点内网络传输效率，满足大模型互联和带宽的增长需求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对 </a:t>
            </a:r>
            <a:r>
              <a:rPr lang="en-US" altLang="zh-CN" dirty="0"/>
              <a:t>NPU</a:t>
            </a:r>
            <a:r>
              <a:rPr lang="zh-CN" altLang="en-US" dirty="0"/>
              <a:t> 卡间互联协议进行系统性优化和重构，以提升 </a:t>
            </a:r>
            <a:r>
              <a:rPr lang="en" altLang="zh-CN" dirty="0"/>
              <a:t>All2All </a:t>
            </a:r>
            <a:r>
              <a:rPr lang="zh-CN" altLang="en-US" dirty="0"/>
              <a:t>下通信效率，如华为的灵渠总线架构协议、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Google </a:t>
            </a:r>
            <a:r>
              <a:rPr lang="zh-CN" altLang="en-US" dirty="0"/>
              <a:t>组成的 </a:t>
            </a:r>
            <a:r>
              <a:rPr lang="en-US" altLang="zh-CN" dirty="0" err="1"/>
              <a:t>UALink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重新设计 </a:t>
            </a:r>
            <a:r>
              <a:rPr lang="en-US" altLang="zh-CN" dirty="0"/>
              <a:t>NPU</a:t>
            </a:r>
            <a:r>
              <a:rPr lang="zh-CN" altLang="en-US" dirty="0"/>
              <a:t> 卡间数据报文格式、引入 </a:t>
            </a:r>
            <a:r>
              <a:rPr lang="en" altLang="zh-CN" dirty="0"/>
              <a:t>CPO/NPO</a:t>
            </a:r>
            <a:r>
              <a:rPr lang="zh-CN" altLang="en" dirty="0"/>
              <a:t>、</a:t>
            </a:r>
            <a:r>
              <a:rPr lang="zh-CN" altLang="en-US" dirty="0"/>
              <a:t>提高和优化 </a:t>
            </a:r>
            <a:r>
              <a:rPr lang="en" altLang="zh-CN" dirty="0"/>
              <a:t>SerDes </a:t>
            </a:r>
            <a:r>
              <a:rPr lang="zh-CN" altLang="en-US" dirty="0"/>
              <a:t>传输速率、优化网络拥塞控制</a:t>
            </a:r>
            <a:r>
              <a:rPr lang="en-US" altLang="zh-CN" dirty="0"/>
              <a:t>/</a:t>
            </a:r>
            <a:r>
              <a:rPr lang="zh-CN" altLang="en-US" dirty="0"/>
              <a:t>重传机制</a:t>
            </a:r>
          </a:p>
        </p:txBody>
      </p:sp>
    </p:spTree>
    <p:extLst>
      <p:ext uri="{BB962C8B-B14F-4D97-AF65-F5344CB8AC3E}">
        <p14:creationId xmlns:p14="http://schemas.microsoft.com/office/powerpoint/2010/main" val="182827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28906</TotalTime>
  <Words>1630</Words>
  <Application>Microsoft Macintosh PowerPoint</Application>
  <PresentationFormat>自定义</PresentationFormat>
  <Paragraphs>111</Paragraphs>
  <Slides>30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 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思考</vt:lpstr>
      <vt:lpstr>目录</vt:lpstr>
      <vt:lpstr>PowerPoint 演示文稿</vt:lpstr>
      <vt:lpstr>十万集群目标</vt:lpstr>
      <vt:lpstr>算力对比</vt:lpstr>
      <vt:lpstr>GPT4 遥遥领先</vt:lpstr>
      <vt:lpstr>单芯片能力</vt:lpstr>
      <vt:lpstr>超节点计算能力</vt:lpstr>
      <vt:lpstr>网络计算能力</vt:lpstr>
      <vt:lpstr>智能管控</vt:lpstr>
      <vt:lpstr>PowerPoint 演示文稿</vt:lpstr>
      <vt:lpstr>耗电</vt:lpstr>
      <vt:lpstr>还是耗电</vt:lpstr>
      <vt:lpstr>PowerPoint 演示文稿</vt:lpstr>
      <vt:lpstr>光模块传输距离</vt:lpstr>
      <vt:lpstr>岛内和岛外互联的选择</vt:lpstr>
      <vt:lpstr>PowerPoint 演示文稿</vt:lpstr>
      <vt:lpstr>轨道优化（Rail Optimized）&amp; 中间机架（Middle of Rack）</vt:lpstr>
      <vt:lpstr>Question</vt:lpstr>
      <vt:lpstr>Question</vt:lpstr>
      <vt:lpstr>Middle of Rack</vt:lpstr>
      <vt:lpstr>Middle of Rack</vt:lpstr>
      <vt:lpstr>Middle of Rack</vt:lpstr>
      <vt:lpstr>Middle of Rack</vt:lpstr>
      <vt:lpstr>对比</vt:lpstr>
      <vt:lpstr>PowerPoint 演示文稿</vt:lpstr>
      <vt:lpstr>可靠性问题</vt:lpstr>
      <vt:lpstr>PowerPoint 演示文稿</vt:lpstr>
      <vt:lpstr>Reference 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9349</cp:revision>
  <cp:lastPrinted>2023-09-08T09:14:01Z</cp:lastPrinted>
  <dcterms:created xsi:type="dcterms:W3CDTF">2020-08-28T08:44:19Z</dcterms:created>
  <dcterms:modified xsi:type="dcterms:W3CDTF">2024-12-04T16:56:39Z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